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Job_scheduler" TargetMode="External"/><Relationship Id="rId3" Type="http://schemas.openxmlformats.org/officeDocument/2006/relationships/hyperlink" Target="https://en.wikipedia.org/wiki/Unix-like" TargetMode="External"/><Relationship Id="rId4" Type="http://schemas.openxmlformats.org/officeDocument/2006/relationships/hyperlink" Target="https://en.wikipedia.org/wiki/Operating_system" TargetMode="External"/><Relationship Id="rId5" Type="http://schemas.openxmlformats.org/officeDocument/2006/relationships/hyperlink" Target="https://en.wikipedia.org/wiki/Desktop_sharing" TargetMode="External"/><Relationship Id="rId6" Type="http://schemas.openxmlformats.org/officeDocument/2006/relationships/hyperlink" Target="https://en.wikipedia.org/wiki/RFB_protocol" TargetMode="External"/><Relationship Id="rId7" Type="http://schemas.openxmlformats.org/officeDocument/2006/relationships/hyperlink" Target="https://en.wikipedia.org/wiki/Computer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003907d73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003907d73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470ba752e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470ba752e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470ba752e_1_8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470ba752e_1_8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 unique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470ba752e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470ba752e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domains are coming from hosting services, as you might expect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470ba752e_1_8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470ba752e_1_8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.com , .site. .org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'nan': 19616,  -- NOt included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8470ba752e_1_7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8470ba752e_1_7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470ba752e_1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470ba752e_1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470ba752e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470ba752e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003907d73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003907d73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470ba752e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470ba752e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003907d73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003907d73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8003907d73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8003907d73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470ba752e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470ba752e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003907d73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003907d73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People outside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003907d73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8003907d73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003907d73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003907d73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rgbClr val="222222"/>
                </a:solidFill>
                <a:highlight>
                  <a:srgbClr val="FFFFFF"/>
                </a:highlight>
              </a:rPr>
              <a:t>cron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is a time-based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2"/>
              </a:rPr>
              <a:t>job scheduler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in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3"/>
              </a:rPr>
              <a:t>Unix-like</a:t>
            </a: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 computer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4"/>
              </a:rPr>
              <a:t>operating systems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In computing, </a:t>
            </a:r>
            <a:r>
              <a:rPr b="1" lang="en" sz="1050">
                <a:solidFill>
                  <a:srgbClr val="202122"/>
                </a:solidFill>
                <a:highlight>
                  <a:srgbClr val="FFFFFF"/>
                </a:highlight>
              </a:rPr>
              <a:t>Virtual Network Computing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(</a:t>
            </a:r>
            <a:r>
              <a:rPr b="1" lang="en" sz="1050">
                <a:solidFill>
                  <a:srgbClr val="202122"/>
                </a:solidFill>
                <a:highlight>
                  <a:srgbClr val="FFFFFF"/>
                </a:highlight>
              </a:rPr>
              <a:t>VNC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) is a graphical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5"/>
              </a:rPr>
              <a:t>desktop-sharing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system that uses the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6"/>
              </a:rPr>
              <a:t>Remote Frame Buffer protocol (RFB)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 to remotely control another </a:t>
            </a:r>
            <a:r>
              <a:rPr lang="en" sz="1050">
                <a:solidFill>
                  <a:srgbClr val="0B0080"/>
                </a:solidFill>
                <a:highlight>
                  <a:srgbClr val="FFFFFF"/>
                </a:highlight>
                <a:uFill>
                  <a:noFill/>
                </a:uFill>
                <a:hlinkClick r:id="rId7"/>
              </a:rPr>
              <a:t>computer</a:t>
            </a: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. (Remote code execution) 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Observe Port scanning, observe that someone is trying to log in and run a report on my cron logs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02122"/>
                </a:solidFill>
                <a:highlight>
                  <a:srgbClr val="FFFFFF"/>
                </a:highlight>
              </a:rPr>
              <a:t>Nmap scans are detected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470ba75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470ba75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8003907d73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8003907d73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file: Keeps crashing on google colab because I keep running out of RAM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of these log files is approximately 500 MB, so when visualizing, sometimes, less data is cleaner output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8470ba752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8470ba752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file: Keeps crashing on google colab because I keep running out of RAM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of these log files is approximately 500 MB, so when visualizing, sometimes, less data is cleaner output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470ba752e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470ba752e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file: Keeps crashing on google colab because I keep running out of RAM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of these log files is approximately 500 MB, so when visualizing, sometimes, less data is cleaner output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hyperlink" Target="https://public.tableau.com/views/HoneypotVisualizations/DomainAnalysis?:display_count=y&amp;publish=yes&amp;:origin=viz_share_link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mattymcfatty/HoneyPi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greynoise.org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95-889 Final Project:</a:t>
            </a:r>
            <a:endParaRPr sz="4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</a:rPr>
              <a:t>Honeypot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</a:rPr>
              <a:t>Nora Murray</a:t>
            </a:r>
            <a:endParaRPr sz="21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</a:rPr>
              <a:t>4/30/2020</a:t>
            </a:r>
            <a:endParaRPr sz="21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</a:rPr>
              <a:t>Carnegie Mellon University</a:t>
            </a:r>
            <a:endParaRPr sz="21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</a:rPr>
              <a:t>nmurray@Andrew.cmu.edu</a:t>
            </a:r>
            <a:endParaRPr sz="21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017725"/>
            <a:ext cx="61110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31,138 unique IP addresses from the honeypot logs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22,791 unique IP addresses from Grey Noise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115 different countries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Scans are primarily coming from other Linux or Windows operating systems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Detected 0 iOS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Graphed in interactive dashboard in Tableau: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6580" y="1246325"/>
            <a:ext cx="2781945" cy="3717424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375600" y="3623825"/>
            <a:ext cx="5542800" cy="9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https://public.tableau.com/views/HoneypotVisualizations/DomainAnalysis?:display_count=y&amp;publish=yes&amp;:origin=viz_share_link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152475"/>
            <a:ext cx="182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4025" y="598850"/>
            <a:ext cx="6608275" cy="421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11700" y="1152475"/>
            <a:ext cx="520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Grey Noise is an excellent but limited tool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Assume that tools used by security professionals are biased toward finding threats rather than benign IPs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8300" y="240700"/>
            <a:ext cx="2837550" cy="479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50" name="Google Shape;150;p25"/>
          <p:cNvSpPr txBox="1"/>
          <p:nvPr>
            <p:ph idx="1" type="body"/>
          </p:nvPr>
        </p:nvSpPr>
        <p:spPr>
          <a:xfrm>
            <a:off x="311700" y="1152475"/>
            <a:ext cx="182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6"/>
            <a:ext cx="7842199" cy="30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311700" y="1152475"/>
            <a:ext cx="329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from the domain analysis show that Russia and China are relatively high, but there are a few surprising results.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Again, most of the metadata did not include this.</a:t>
            </a:r>
            <a:endParaRPr/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1744" y="77775"/>
            <a:ext cx="558641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/>
          <p:nvPr/>
        </p:nvSpPr>
        <p:spPr>
          <a:xfrm rot="-1039201">
            <a:off x="4810241" y="2273674"/>
            <a:ext cx="1145752" cy="332195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Ireland (.ie)</a:t>
            </a:r>
            <a:endParaRPr sz="1100"/>
          </a:p>
        </p:txBody>
      </p:sp>
      <p:sp>
        <p:nvSpPr>
          <p:cNvPr id="161" name="Google Shape;161;p26"/>
          <p:cNvSpPr/>
          <p:nvPr/>
        </p:nvSpPr>
        <p:spPr>
          <a:xfrm rot="-2475136">
            <a:off x="5050058" y="3038557"/>
            <a:ext cx="1145629" cy="332056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Russia </a:t>
            </a:r>
            <a:r>
              <a:rPr lang="en" sz="1100"/>
              <a:t>(.ru)</a:t>
            </a:r>
            <a:endParaRPr sz="1100"/>
          </a:p>
        </p:txBody>
      </p:sp>
      <p:sp>
        <p:nvSpPr>
          <p:cNvPr id="162" name="Google Shape;162;p26"/>
          <p:cNvSpPr/>
          <p:nvPr/>
        </p:nvSpPr>
        <p:spPr>
          <a:xfrm rot="-1648431">
            <a:off x="5479552" y="3282034"/>
            <a:ext cx="1040439" cy="320963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China (.cn)</a:t>
            </a:r>
            <a:endParaRPr sz="1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Interesting Domains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725" y="1112125"/>
            <a:ext cx="4013099" cy="192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130797"/>
            <a:ext cx="9144000" cy="159210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/>
        </p:nvSpPr>
        <p:spPr>
          <a:xfrm>
            <a:off x="4429400" y="1147325"/>
            <a:ext cx="4326900" cy="18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Given my honeypot collection logs in April, is this a result of this security breach disclosed on April 22, 2020? 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 Interesting Domains</a:t>
            </a:r>
            <a:endParaRPr/>
          </a:p>
        </p:txBody>
      </p:sp>
      <p:sp>
        <p:nvSpPr>
          <p:cNvPr id="177" name="Google Shape;17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8"/>
          <p:cNvSpPr txBox="1"/>
          <p:nvPr/>
        </p:nvSpPr>
        <p:spPr>
          <a:xfrm>
            <a:off x="4429400" y="1147325"/>
            <a:ext cx="4326900" cy="183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What purpose does a bakery in Dublin have to be port scanning? 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900" y="1630025"/>
            <a:ext cx="2946500" cy="326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4350" y="2983320"/>
            <a:ext cx="3796300" cy="19422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825" y="1122438"/>
            <a:ext cx="2211325" cy="40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87" name="Google Shape;18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Visualizations are limited to those IP addresses that could be identified by GreyNoise and have City/County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(Free) GIS information for coordinates by city-name is typically limited to larger top tier cities.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GreyNoise shows only what </a:t>
            </a:r>
            <a:r>
              <a:rPr b="1" lang="en"/>
              <a:t>is already known 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93" name="Google Shape;193;p30"/>
          <p:cNvSpPr txBox="1"/>
          <p:nvPr>
            <p:ph idx="1" type="body"/>
          </p:nvPr>
        </p:nvSpPr>
        <p:spPr>
          <a:xfrm>
            <a:off x="165575" y="11622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06666"/>
                </a:solidFill>
              </a:rPr>
              <a:t>“What are they doing?!”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many attempted remote code executions?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Which ports are attackers targeting? </a:t>
            </a:r>
            <a:endParaRPr b="1" sz="22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Which ports are being scanned?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are the attack vectors?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99" name="Google Shape;19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06666"/>
                </a:solidFill>
              </a:rPr>
              <a:t>“How can I prevent this?”</a:t>
            </a:r>
            <a:endParaRPr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GreyNoise shows only what </a:t>
            </a:r>
            <a:r>
              <a:rPr b="1" lang="en"/>
              <a:t>is already known. 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Could use GreyNoise data as a</a:t>
            </a:r>
            <a:r>
              <a:rPr b="1" lang="en"/>
              <a:t> labeled training set</a:t>
            </a:r>
            <a:r>
              <a:rPr lang="en"/>
              <a:t> to predict which predict which IPs are malicious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Similar methodology to what most SIEM tools use</a:t>
            </a:r>
            <a:endParaRPr b="1" sz="22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Potentially use this as a machine learning model for a SIEM tool for your honeypot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Problem Scope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Methodology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Limitations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Future 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Conclusion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Questions</a:t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05" name="Google Shape;20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When it comes to answering the question </a:t>
            </a:r>
            <a:r>
              <a:rPr b="1" lang="en">
                <a:solidFill>
                  <a:srgbClr val="E06666"/>
                </a:solidFill>
              </a:rPr>
              <a:t>“Who would want to attack me?!”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/>
              <a:t>we observe some the expected players: Russia, China, and malicious IPs from generic hosting services.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Situational awareness of what is happening on your own network is critical to keeping your own devices secure and creating a prevention plan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11" name="Google Shape;211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Scope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Outside of the InfoSec community, there is a lack of awareness, knowledge and concern for cyber threats. The lay person view of security presumes </a:t>
            </a:r>
            <a:r>
              <a:rPr lang="en"/>
              <a:t>security through obscurity.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common thought about security is:</a:t>
            </a:r>
            <a:endParaRPr/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E06666"/>
                </a:solidFill>
              </a:rPr>
              <a:t>“Who would want to attack me?!” </a:t>
            </a:r>
            <a:endParaRPr b="1" sz="2200">
              <a:solidFill>
                <a:srgbClr val="E06666"/>
              </a:solidFill>
            </a:endParaRPr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200"/>
              <a:t>“What are they doing?!”</a:t>
            </a:r>
            <a:endParaRPr b="1" sz="2200"/>
          </a:p>
          <a:p>
            <a:pPr indent="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200"/>
              <a:t>“How can I prevent this?”  </a:t>
            </a:r>
            <a:endParaRPr b="1" sz="2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This presentation seeks to provide some context to the first question.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 Honeypot Configuration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Honeypot Source: </a:t>
            </a:r>
            <a:r>
              <a:rPr lang="en">
                <a:uFill>
                  <a:noFill/>
                </a:uFill>
                <a:hlinkClick r:id="rId3"/>
              </a:rPr>
              <a:t>https://github.com/mattymcfatty/HoneyPi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honeypot captures activity on: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Port Scanning Activities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FTP Connection Attempts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Telnet Connection Attempts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VNC Connection Attempts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 Honeypot Configuration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honeypot captures activity on: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Port Scanning Activities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FTP Connection Attempts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Telnet Connection Attempts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VNC Connection Attempts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49" y="1483425"/>
            <a:ext cx="8832301" cy="2176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8460" y="1483425"/>
            <a:ext cx="2344918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 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Devices: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Raspberry Pi 3B with Buster installed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Router, connected via WiFi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500 MB external hard drive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32 GB SD card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Software: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 packages: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numpy, pandas, collections, matplotlib,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 json, datetime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Tableau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8500" y="922625"/>
            <a:ext cx="3782574" cy="3646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the standard prompts from HoneyPi to install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journalctl to save and store logs to an external hard drive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Parsed the logs file using python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Collected 2 log files: </a:t>
            </a:r>
            <a:endParaRPr/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Log File collected from April 7, 2020 - April 14, 2020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Log File collected from April 23 - April 30, 2020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Github:</a:t>
            </a:r>
            <a:r>
              <a:rPr lang="en"/>
              <a:t> https://github.com/normur/ATA_honeypot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Collected  over 30,000 unique IP addresses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</a:t>
            </a:r>
            <a:r>
              <a:rPr lang="en" u="sng">
                <a:solidFill>
                  <a:schemeClr val="hlink"/>
                </a:solidFill>
                <a:hlinkClick r:id="rId3"/>
              </a:rPr>
              <a:t>Grey Noise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Used journalctl to save and store logs to an external hard drive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Parsed the logs file using python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Visualized in Tableau and Jupyter Notebook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Methodology:</a:t>
            </a:r>
            <a:endParaRPr/>
          </a:p>
        </p:txBody>
      </p:sp>
      <p:grpSp>
        <p:nvGrpSpPr>
          <p:cNvPr id="107" name="Google Shape;107;p21"/>
          <p:cNvGrpSpPr/>
          <p:nvPr/>
        </p:nvGrpSpPr>
        <p:grpSpPr>
          <a:xfrm>
            <a:off x="0" y="1189989"/>
            <a:ext cx="2214600" cy="3217636"/>
            <a:chOff x="0" y="1189989"/>
            <a:chExt cx="2214600" cy="3217636"/>
          </a:xfrm>
        </p:grpSpPr>
        <p:sp>
          <p:nvSpPr>
            <p:cNvPr id="108" name="Google Shape;108;p21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Honeypot Selection and Set Up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9" name="Google Shape;109;p21"/>
            <p:cNvSpPr txBox="1"/>
            <p:nvPr/>
          </p:nvSpPr>
          <p:spPr>
            <a:xfrm>
              <a:off x="2950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Prioritized selecting a honeypot for ease of setting up and type of data collected</a:t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" name="Google Shape;110;p21"/>
          <p:cNvGrpSpPr/>
          <p:nvPr/>
        </p:nvGrpSpPr>
        <p:grpSpPr>
          <a:xfrm>
            <a:off x="1838325" y="1189775"/>
            <a:ext cx="2064000" cy="3217850"/>
            <a:chOff x="1838325" y="1189775"/>
            <a:chExt cx="2064000" cy="3217850"/>
          </a:xfrm>
        </p:grpSpPr>
        <p:sp>
          <p:nvSpPr>
            <p:cNvPr id="111" name="Google Shape;111;p21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Log Collection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2" name="Google Shape;112;p21"/>
            <p:cNvSpPr txBox="1"/>
            <p:nvPr/>
          </p:nvSpPr>
          <p:spPr>
            <a:xfrm>
              <a:off x="20172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Log files were saved using journalctl and collected in 2 iterations: first between April 7-14, 2020, and April 23 - 30, 2020 for a total of 14 days of logs </a:t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3" name="Google Shape;113;p21"/>
          <p:cNvGrpSpPr/>
          <p:nvPr/>
        </p:nvGrpSpPr>
        <p:grpSpPr>
          <a:xfrm>
            <a:off x="3516750" y="1189775"/>
            <a:ext cx="2064000" cy="3217850"/>
            <a:chOff x="3516750" y="1189775"/>
            <a:chExt cx="2064000" cy="3217850"/>
          </a:xfrm>
        </p:grpSpPr>
        <p:sp>
          <p:nvSpPr>
            <p:cNvPr id="114" name="Google Shape;114;p21"/>
            <p:cNvSpPr/>
            <p:nvPr/>
          </p:nvSpPr>
          <p:spPr>
            <a:xfrm>
              <a:off x="35167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Parse Logs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21"/>
            <p:cNvSpPr txBox="1"/>
            <p:nvPr/>
          </p:nvSpPr>
          <p:spPr>
            <a:xfrm>
              <a:off x="37394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Parsed in python. </a:t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Recommendation: Control what is saved in logs and in which format. In the future, I would probably store these logs as jsons. </a:t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6" name="Google Shape;116;p21"/>
          <p:cNvGrpSpPr/>
          <p:nvPr/>
        </p:nvGrpSpPr>
        <p:grpSpPr>
          <a:xfrm>
            <a:off x="6874025" y="1189775"/>
            <a:ext cx="2064000" cy="3217850"/>
            <a:chOff x="6874025" y="1189775"/>
            <a:chExt cx="2064000" cy="3217850"/>
          </a:xfrm>
        </p:grpSpPr>
        <p:sp>
          <p:nvSpPr>
            <p:cNvPr id="117" name="Google Shape;117;p21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Visualization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8" name="Google Shape;118;p21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Use matplotlib and tableau to create interactive maps to answer the question of “who” is scanning my honeypot. </a:t>
              </a:r>
              <a:r>
                <a:rPr lang="en" sz="11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.</a:t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9" name="Google Shape;119;p21"/>
          <p:cNvGrpSpPr/>
          <p:nvPr/>
        </p:nvGrpSpPr>
        <p:grpSpPr>
          <a:xfrm>
            <a:off x="5195350" y="1189775"/>
            <a:ext cx="2064000" cy="3217850"/>
            <a:chOff x="5195350" y="1189775"/>
            <a:chExt cx="2064000" cy="3217850"/>
          </a:xfrm>
        </p:grpSpPr>
        <p:sp>
          <p:nvSpPr>
            <p:cNvPr id="120" name="Google Shape;120;p21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Analysis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" name="Google Shape;121;p21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Two Parts: </a:t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100"/>
                <a:buFont typeface="Roboto"/>
                <a:buAutoNum type="alphaLcParenR"/>
              </a:pPr>
              <a:r>
                <a:rPr lang="en" sz="11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Exploratory data analysis in a Jupyter notebook</a:t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984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accent2"/>
                </a:buClr>
                <a:buSzPts val="1100"/>
                <a:buFont typeface="Roboto"/>
                <a:buAutoNum type="alphaLcParenR"/>
              </a:pPr>
              <a:r>
                <a:rPr lang="en" sz="1100">
                  <a:solidFill>
                    <a:schemeClr val="accent2"/>
                  </a:solidFill>
                  <a:latin typeface="Roboto"/>
                  <a:ea typeface="Roboto"/>
                  <a:cs typeface="Roboto"/>
                  <a:sym typeface="Roboto"/>
                </a:rPr>
                <a:t>Manual research of selected domain names </a:t>
              </a:r>
              <a:endParaRPr sz="11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